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0" r:id="rId27"/>
    <p:sldId id="281" r:id="rId28"/>
    <p:sldId id="282" r:id="rId29"/>
    <p:sldId id="283" r:id="rId30"/>
    <p:sldId id="285" r:id="rId31"/>
    <p:sldId id="289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tamaran" panose="020B0604020202020204" charset="0"/>
      <p:regular r:id="rId38"/>
      <p:bold r:id="rId39"/>
    </p:embeddedFont>
    <p:embeddedFont>
      <p:font typeface="Exo 2" panose="020B0604020202020204" charset="0"/>
      <p:regular r:id="rId40"/>
      <p:bold r:id="rId41"/>
      <p:italic r:id="rId42"/>
      <p:boldItalic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  <p:embeddedFont>
      <p:font typeface="Roboto Condensed" panose="02000000000000000000" pitchFamily="2" charset="0"/>
      <p:regular r:id="rId48"/>
      <p:bold r:id="rId49"/>
      <p:italic r:id="rId50"/>
      <p:boldItalic r:id="rId51"/>
    </p:embeddedFont>
    <p:embeddedFont>
      <p:font typeface="Roboto Condensed Light" panose="02000000000000000000" pitchFamily="2" charset="0"/>
      <p:regular r:id="rId52"/>
      <p:bold r:id="rId53"/>
      <p:italic r:id="rId54"/>
      <p:boldItalic r:id="rId55"/>
    </p:embeddedFont>
    <p:embeddedFont>
      <p:font typeface="Squada One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5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cf32f6b6a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cf32f6b6a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cf32f6b6a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fcf32f6b6a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cf32f6b6a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fcf32f6b6a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cf4b7acf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cf4b7acf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f4b7acf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cf4b7acf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cf4b7acf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cf4b7acf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cf4b7ac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cf4b7acf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f4b7acf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f4b7acf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cf4b7acf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cf4b7acf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cf4b7acf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cf4b7acf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cf4b7acf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cf4b7acf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cf32f6b6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fcf32f6b6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cf4b7acf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fcf4b7acf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cf4b7acf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cf4b7acf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cf4b7acf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cf4b7acff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130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cf32f6b6a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fcf32f6b6a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cf32f6b6a_1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fcf32f6b6a_1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f32f6b6a_1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fcf32f6b6a_1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cf32f6b6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fcf32f6b6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cf4b7ac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cf4b7ac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cf4b7ac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cf4b7ac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cf4b7acf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cf4b7acf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cf32f6b6a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fcf32f6b6a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cf32f6b6a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fcf32f6b6a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cf32f6b6a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cf32f6b6a_1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374848" y="202332"/>
            <a:ext cx="8301608" cy="6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C7FF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374848" y="843558"/>
            <a:ext cx="8280920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D3FFF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374848" y="1167594"/>
            <a:ext cx="8280920" cy="361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B6FFF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id" sz="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ctrTitle" idx="4294967295"/>
          </p:nvPr>
        </p:nvSpPr>
        <p:spPr>
          <a:xfrm>
            <a:off x="385650" y="383825"/>
            <a:ext cx="837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ANALISIS INTERAKSI PENGGUNA TWITTER MENGENAI BISNIS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EDUCATIONAL TECHNOLOGY</a:t>
            </a: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MENGGUNAKAN PENDEKATAN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SOCIAL NETWORK ANALYSIS</a:t>
            </a:r>
            <a:endParaRPr sz="1800" b="1" i="1" u="none" strike="noStrike" cap="none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(STUDI KASUS: RUANGGURU DAN ZENIUS)</a:t>
            </a:r>
            <a:endParaRPr sz="1800" b="1" i="0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2180850" y="1399625"/>
            <a:ext cx="478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Oleh: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Adrian Maulana Muhammad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06111540000099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2837100" y="2486747"/>
            <a:ext cx="346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Dosen Pembimbing: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Imam Mukhlash,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Darmaji,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2180850" y="3573870"/>
            <a:ext cx="47823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Departemen Matematika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Fakultas Sains dan Analitika Data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Institut Teknologi Sepuluh Nopember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Surabaya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202</a:t>
            </a:r>
            <a:r>
              <a:rPr lang="en-US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TINJAUAN PUSTAKA</a:t>
            </a:r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76" name="Google Shape;276;p4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r>
              <a:rPr lang="id"/>
              <a:t>Penelitian Terdahulu</a:t>
            </a:r>
            <a:endParaRPr/>
          </a:p>
        </p:txBody>
      </p:sp>
      <p:sp>
        <p:nvSpPr>
          <p:cNvPr id="282" name="Google Shape;282;p49"/>
          <p:cNvSpPr/>
          <p:nvPr/>
        </p:nvSpPr>
        <p:spPr>
          <a:xfrm>
            <a:off x="3364230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9"/>
          <p:cNvSpPr/>
          <p:nvPr/>
        </p:nvSpPr>
        <p:spPr>
          <a:xfrm>
            <a:off x="650551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9"/>
          <p:cNvSpPr/>
          <p:nvPr/>
        </p:nvSpPr>
        <p:spPr>
          <a:xfrm>
            <a:off x="6073140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778" y="2218254"/>
            <a:ext cx="2043085" cy="70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910" y="2302104"/>
            <a:ext cx="2182179" cy="53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8871" y="2218254"/>
            <a:ext cx="2144078" cy="70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Social Network Analysis</a:t>
            </a:r>
            <a:r>
              <a:rPr lang="id" sz="1800" dirty="0">
                <a:latin typeface="Arial"/>
                <a:ea typeface="Arial"/>
                <a:cs typeface="Arial"/>
                <a:sym typeface="Arial"/>
              </a:rPr>
              <a:t> (SNA)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0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Pendekatan analitis untuk mengidentifikasi struktur jaringan sosial dengan memanfaatkan teori graf.</a:t>
            </a:r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4003" y="1317810"/>
            <a:ext cx="5742609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Metrik pada SNA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1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id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id" sz="14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centrality.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107D4-9ED1-48DF-C78C-6E8064EB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09" y="1538658"/>
            <a:ext cx="5273582" cy="26754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Order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Banyaknya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sisi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&amp;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banyaknya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pada suatu jaringan. 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96" y="1615224"/>
            <a:ext cx="5073452" cy="273490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2"/>
          <p:cNvSpPr txBox="1"/>
          <p:nvPr/>
        </p:nvSpPr>
        <p:spPr>
          <a:xfrm>
            <a:off x="5827064" y="2397902"/>
            <a:ext cx="2316600" cy="11697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Network graph 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ini adalah sebagai berikut: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= 9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= 6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Density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3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Kerapatan pada jaringan, semakin tinggi nilai 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density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maka menggambarkan bahwa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ada dalam suatu jaringan saling terhubung satu sama lain.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843590"/>
            <a:ext cx="4648199" cy="230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FF025-B227-7205-F981-4005EACC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200" y="2447834"/>
            <a:ext cx="3290187" cy="11014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 idx="4294967295"/>
          </p:nvPr>
        </p:nvSpPr>
        <p:spPr>
          <a:xfrm>
            <a:off x="374848" y="499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Modularity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4"/>
          <p:cNvSpPr txBox="1">
            <a:spLocks noGrp="1"/>
          </p:cNvSpPr>
          <p:nvPr>
            <p:ph type="body" idx="4294967295"/>
          </p:nvPr>
        </p:nvSpPr>
        <p:spPr>
          <a:xfrm>
            <a:off x="374848" y="691158"/>
            <a:ext cx="8280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Kualitas pembagian jaringan ke dalam kelompok/klaster.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391" y="1607355"/>
            <a:ext cx="2511475" cy="10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4"/>
          <p:cNvSpPr txBox="1"/>
          <p:nvPr/>
        </p:nvSpPr>
        <p:spPr>
          <a:xfrm>
            <a:off x="702391" y="2654822"/>
            <a:ext cx="2377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solidFill>
                  <a:srgbClr val="FFFFFF"/>
                </a:solidFill>
              </a:rPr>
              <a:t>M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odularity </a:t>
            </a:r>
            <a:r>
              <a:rPr lang="en-US" sz="1000" dirty="0">
                <a:solidFill>
                  <a:srgbClr val="FFFFFF"/>
                </a:solidFill>
              </a:rPr>
              <a:t>pada </a:t>
            </a:r>
            <a:r>
              <a:rPr lang="en-US" sz="1000" dirty="0" err="1">
                <a:solidFill>
                  <a:srgbClr val="FFFFFF"/>
                </a:solidFill>
              </a:rPr>
              <a:t>Suatu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endParaRPr sz="1000" b="0" i="1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0999" y="1159757"/>
            <a:ext cx="3334288" cy="1752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54"/>
          <p:cNvCxnSpPr/>
          <p:nvPr/>
        </p:nvCxnSpPr>
        <p:spPr>
          <a:xfrm>
            <a:off x="4043560" y="1301081"/>
            <a:ext cx="0" cy="3599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32" name="Google Shape;332;p54"/>
          <p:cNvSpPr txBox="1"/>
          <p:nvPr/>
        </p:nvSpPr>
        <p:spPr>
          <a:xfrm>
            <a:off x="5437243" y="2894990"/>
            <a:ext cx="168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Ilustrasi Algoritma Louvain</a:t>
            </a: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C0BA0-4F4C-A444-63A1-D1325D3AF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60" y="3224081"/>
            <a:ext cx="3423335" cy="1459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B877A-DE9E-E8E3-F4FF-A24B520B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713" y="3212341"/>
            <a:ext cx="4505827" cy="14715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Diameter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5"/>
          <p:cNvSpPr txBox="1">
            <a:spLocks noGrp="1"/>
          </p:cNvSpPr>
          <p:nvPr>
            <p:ph type="body" idx="4294967295"/>
          </p:nvPr>
        </p:nvSpPr>
        <p:spPr>
          <a:xfrm>
            <a:off x="374848" y="843556"/>
            <a:ext cx="82809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hortest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terpanjang atau terjauh antara sepasang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suatu jaringan. Semakin kecil nilai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diameter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semakin baik, karena proses penyebaran informasi antara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satu dengan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lain, dengan jarak yang terjauh, hanya perlu melewati sedikit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514" y="1954683"/>
            <a:ext cx="3833564" cy="1234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55"/>
          <p:cNvCxnSpPr/>
          <p:nvPr/>
        </p:nvCxnSpPr>
        <p:spPr>
          <a:xfrm>
            <a:off x="4328640" y="1696419"/>
            <a:ext cx="0" cy="3328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343" name="Google Shape;34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440" y="3360821"/>
            <a:ext cx="2851710" cy="148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4A5477-AFBB-F56A-6707-03AB5E5D4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06406"/>
            <a:ext cx="4145964" cy="13648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>
            <a:spLocks noGrp="1"/>
          </p:cNvSpPr>
          <p:nvPr>
            <p:ph type="title" idx="4294967295"/>
          </p:nvPr>
        </p:nvSpPr>
        <p:spPr>
          <a:xfrm>
            <a:off x="421196" y="184326"/>
            <a:ext cx="8301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Average Path Length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6"/>
          <p:cNvSpPr txBox="1">
            <a:spLocks noGrp="1"/>
          </p:cNvSpPr>
          <p:nvPr>
            <p:ph type="body" idx="4294967295"/>
          </p:nvPr>
        </p:nvSpPr>
        <p:spPr>
          <a:xfrm>
            <a:off x="374850" y="613175"/>
            <a:ext cx="5231400" cy="1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Rata-rata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shortest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setap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pasang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Semakin kecil nilai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path length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semakin baik karena artinya rata-rata jarak yang harus ditempuh untuk melakukan penyebaran informasi lebih pendek.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421196" y="2692653"/>
            <a:ext cx="8301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Degree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374850" y="3164625"/>
            <a:ext cx="51864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Rata-rata d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erajat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id" sz="15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Semakin besar nilai </a:t>
            </a:r>
            <a:r>
              <a:rPr lang="id" sz="15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degree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maka semakin baik, karena apabila suatu </a:t>
            </a:r>
            <a:r>
              <a:rPr lang="en-US" sz="1500" dirty="0" err="1">
                <a:solidFill>
                  <a:srgbClr val="FFFFFF"/>
                </a:solidFill>
              </a:rPr>
              <a:t>simpul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dapat menyebarkan informasi ke banyak </a:t>
            </a:r>
            <a:r>
              <a:rPr lang="en-US" sz="1500" dirty="0" err="1">
                <a:solidFill>
                  <a:srgbClr val="FFFFFF"/>
                </a:solidFill>
              </a:rPr>
              <a:t>simpul-simpul</a:t>
            </a:r>
            <a:r>
              <a:rPr lang="en-US" sz="1500" dirty="0">
                <a:solidFill>
                  <a:srgbClr val="FFFFFF"/>
                </a:solidFill>
              </a:rPr>
              <a:t> lain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</a:rPr>
              <a:t>maka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mempercepat penyebaran informasi.</a:t>
            </a: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1FF52-1694-F9C1-8242-4BA9DD99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22" y="655474"/>
            <a:ext cx="3189148" cy="854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004FB-ABCF-E95B-CE92-286C72215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6" y="3164625"/>
            <a:ext cx="2521080" cy="9970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421200" y="263400"/>
            <a:ext cx="8301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Components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62" name="Google Shape;362;p57"/>
          <p:cNvSpPr txBox="1"/>
          <p:nvPr/>
        </p:nvSpPr>
        <p:spPr>
          <a:xfrm>
            <a:off x="421200" y="724248"/>
            <a:ext cx="5514900" cy="125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 sz="1500" dirty="0" err="1">
                <a:solidFill>
                  <a:srgbClr val="FFFFFF"/>
                </a:solidFill>
              </a:rPr>
              <a:t>Banyaknya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bagian-bagian</a:t>
            </a:r>
            <a:r>
              <a:rPr lang="en-US" sz="1500" dirty="0">
                <a:solidFill>
                  <a:srgbClr val="FFFFFF"/>
                </a:solidFill>
              </a:rPr>
              <a:t> yang </a:t>
            </a:r>
            <a:r>
              <a:rPr lang="en-US" sz="1500" dirty="0" err="1">
                <a:solidFill>
                  <a:srgbClr val="FFFFFF"/>
                </a:solidFill>
              </a:rPr>
              <a:t>terpisah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atau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terkoneksi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dengan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keseluruhan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jaringan</a:t>
            </a:r>
            <a:r>
              <a:rPr lang="en-US" sz="1500" dirty="0">
                <a:solidFill>
                  <a:srgbClr val="FFFFFF"/>
                </a:solidFill>
              </a:rPr>
              <a:t>. </a:t>
            </a:r>
            <a:r>
              <a:rPr lang="en-US" sz="1500" dirty="0" err="1">
                <a:solidFill>
                  <a:srgbClr val="FFFFFF"/>
                </a:solidFill>
              </a:rPr>
              <a:t>Semakin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kecil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nilai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i="1" dirty="0">
                <a:solidFill>
                  <a:srgbClr val="FFFFFF"/>
                </a:solidFill>
              </a:rPr>
              <a:t>connected components </a:t>
            </a:r>
            <a:r>
              <a:rPr lang="en-US" sz="1500" dirty="0" err="1">
                <a:solidFill>
                  <a:srgbClr val="FFFFFF"/>
                </a:solidFill>
              </a:rPr>
              <a:t>semakin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baik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karena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artinya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keseluruhan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simpul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banyak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terpisah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dalam</a:t>
            </a:r>
            <a:r>
              <a:rPr lang="en-US" sz="1500" dirty="0">
                <a:solidFill>
                  <a:srgbClr val="FFFFFF"/>
                </a:solidFill>
              </a:rPr>
              <a:t>  </a:t>
            </a:r>
            <a:r>
              <a:rPr lang="en-US" sz="1500" dirty="0" err="1">
                <a:solidFill>
                  <a:srgbClr val="FFFFFF"/>
                </a:solidFill>
              </a:rPr>
              <a:t>kelompok-kelompok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kecil</a:t>
            </a:r>
            <a:r>
              <a:rPr lang="en-US" sz="1500" dirty="0">
                <a:solidFill>
                  <a:srgbClr val="FFFFFF"/>
                </a:solidFill>
              </a:rPr>
              <a:t> yang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saling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terkoneksi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365" name="Google Shape;365;p57"/>
          <p:cNvSpPr txBox="1"/>
          <p:nvPr/>
        </p:nvSpPr>
        <p:spPr>
          <a:xfrm>
            <a:off x="3347999" y="3712307"/>
            <a:ext cx="2448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Dua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connected components </a:t>
            </a: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pada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graph</a:t>
            </a:r>
            <a:endParaRPr sz="1000" b="0" i="1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4763D-9FDF-23B7-9F8E-1BF8713CA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2321657"/>
            <a:ext cx="3781425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>
                <a:solidFill>
                  <a:schemeClr val="dk2"/>
                </a:solidFill>
              </a:rPr>
              <a:t>DAFTAR ISI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7" name="Google Shape;177;p38"/>
          <p:cNvSpPr txBox="1">
            <a:spLocks noGrp="1"/>
          </p:cNvSpPr>
          <p:nvPr>
            <p:ph type="ctrTitle" idx="2"/>
          </p:nvPr>
        </p:nvSpPr>
        <p:spPr>
          <a:xfrm>
            <a:off x="545496" y="5444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Pendahuluan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8" name="Google Shape;178;p38"/>
          <p:cNvSpPr txBox="1">
            <a:spLocks noGrp="1"/>
          </p:cNvSpPr>
          <p:nvPr>
            <p:ph type="ctrTitle" idx="9"/>
          </p:nvPr>
        </p:nvSpPr>
        <p:spPr>
          <a:xfrm>
            <a:off x="82296" y="1608358"/>
            <a:ext cx="2437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 sz="1800" dirty="0"/>
              <a:t>T</a:t>
            </a:r>
            <a:r>
              <a:rPr lang="en-US" sz="1800" dirty="0" err="1"/>
              <a:t>injauan</a:t>
            </a:r>
            <a:r>
              <a:rPr lang="en-US" sz="1800" dirty="0"/>
              <a:t> Pustaka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3"/>
          </p:nvPr>
        </p:nvSpPr>
        <p:spPr>
          <a:xfrm>
            <a:off x="2046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5"/>
          </p:nvPr>
        </p:nvSpPr>
        <p:spPr>
          <a:xfrm>
            <a:off x="5580667" y="3011990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1" name="Google Shape;181;p38"/>
          <p:cNvSpPr txBox="1">
            <a:spLocks noGrp="1"/>
          </p:cNvSpPr>
          <p:nvPr>
            <p:ph type="title" idx="4"/>
          </p:nvPr>
        </p:nvSpPr>
        <p:spPr>
          <a:xfrm>
            <a:off x="2109173" y="1452884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82" name="Google Shape;182;p3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3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38"/>
          <p:cNvSpPr txBox="1">
            <a:spLocks noGrp="1"/>
          </p:cNvSpPr>
          <p:nvPr>
            <p:ph type="title" idx="6"/>
          </p:nvPr>
        </p:nvSpPr>
        <p:spPr>
          <a:xfrm>
            <a:off x="5922008" y="370920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5" name="Google Shape;185;p38"/>
          <p:cNvSpPr txBox="1">
            <a:spLocks noGrp="1"/>
          </p:cNvSpPr>
          <p:nvPr>
            <p:ph type="ctrTitle" idx="14"/>
          </p:nvPr>
        </p:nvSpPr>
        <p:spPr>
          <a:xfrm>
            <a:off x="6631492" y="3155090"/>
            <a:ext cx="2530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Metode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  <a:r>
              <a:rPr lang="en-US" sz="1800" dirty="0" err="1">
                <a:solidFill>
                  <a:schemeClr val="dk2"/>
                </a:solidFill>
              </a:rPr>
              <a:t>Penelitian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86" name="Google Shape;186;p38"/>
          <p:cNvSpPr txBox="1">
            <a:spLocks noGrp="1"/>
          </p:cNvSpPr>
          <p:nvPr>
            <p:ph type="ctrTitle" idx="16"/>
          </p:nvPr>
        </p:nvSpPr>
        <p:spPr>
          <a:xfrm>
            <a:off x="6631492" y="3799282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</a:rPr>
              <a:t>Hasil &amp; </a:t>
            </a:r>
            <a:r>
              <a:rPr lang="en-US" sz="1800" dirty="0" err="1">
                <a:solidFill>
                  <a:schemeClr val="dk2"/>
                </a:solidFill>
              </a:rPr>
              <a:t>Pembahasan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3" name="Google Shape;184;p38">
            <a:extLst>
              <a:ext uri="{FF2B5EF4-FFF2-40B4-BE49-F238E27FC236}">
                <a16:creationId xmlns:a16="http://schemas.microsoft.com/office/drawing/2014/main" id="{54B8270A-CF4E-56A3-499E-C529FD0DCD05}"/>
              </a:ext>
            </a:extLst>
          </p:cNvPr>
          <p:cNvSpPr txBox="1">
            <a:spLocks/>
          </p:cNvSpPr>
          <p:nvPr/>
        </p:nvSpPr>
        <p:spPr>
          <a:xfrm>
            <a:off x="5922008" y="440641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d" dirty="0"/>
              <a:t>0</a:t>
            </a:r>
            <a:r>
              <a:rPr lang="en-US" dirty="0"/>
              <a:t>5</a:t>
            </a:r>
            <a:endParaRPr lang="id" dirty="0"/>
          </a:p>
        </p:txBody>
      </p:sp>
      <p:sp>
        <p:nvSpPr>
          <p:cNvPr id="15" name="Google Shape;186;p38">
            <a:extLst>
              <a:ext uri="{FF2B5EF4-FFF2-40B4-BE49-F238E27FC236}">
                <a16:creationId xmlns:a16="http://schemas.microsoft.com/office/drawing/2014/main" id="{38DD8BF7-3100-2CFC-471D-FA37290389B5}"/>
              </a:ext>
            </a:extLst>
          </p:cNvPr>
          <p:cNvSpPr txBox="1">
            <a:spLocks/>
          </p:cNvSpPr>
          <p:nvPr/>
        </p:nvSpPr>
        <p:spPr>
          <a:xfrm>
            <a:off x="6631492" y="4496253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800" dirty="0"/>
              <a:t>Kesimpulan &amp; Saran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Degree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8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j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umlah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derajat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dimiliki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jaringan.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866" y="1632753"/>
            <a:ext cx="3008020" cy="18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87994-46A4-E024-7DE1-1A2A375DD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09746"/>
            <a:ext cx="3638737" cy="11240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Betweenness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9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 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terletak “di antara”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lainnya.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457" y="1632753"/>
            <a:ext cx="3008020" cy="18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33C917-C805-D078-84BB-96B2CA8D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625" y="2070245"/>
            <a:ext cx="4626123" cy="10030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Closeness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0"/>
          <p:cNvSpPr txBox="1">
            <a:spLocks noGrp="1"/>
          </p:cNvSpPr>
          <p:nvPr>
            <p:ph type="body" idx="4294967295"/>
          </p:nvPr>
        </p:nvSpPr>
        <p:spPr>
          <a:xfrm>
            <a:off x="374848" y="919757"/>
            <a:ext cx="8280900" cy="57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terletak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paling dekat dengan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lainnya.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14" y="1930883"/>
            <a:ext cx="3008020" cy="188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B87C4C-FD4A-8115-D5B9-43F0A87C5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795" y="2412688"/>
            <a:ext cx="3757591" cy="1081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Eigenvector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Ukuran yang memperhitungkan kuantitas dan kualitas koneksi suatu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hal tersebut mempertimbangkan baik derajat dari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tersebut dan juga derajat dari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simpul-simpul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terhubung dengannya.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63" y="2269111"/>
            <a:ext cx="2913490" cy="182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470" y="2069425"/>
            <a:ext cx="2728160" cy="2656523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Deskripsi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1FD56-C092-4520-8B15-CE011502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8" y="1571573"/>
            <a:ext cx="4686541" cy="2000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1AE60-2844-ACCC-7FA4-A90CDCCD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19" y="1977993"/>
            <a:ext cx="3562533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49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ctrTitle"/>
          </p:nvPr>
        </p:nvSpPr>
        <p:spPr>
          <a:xfrm flipH="1">
            <a:off x="3731818" y="130588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METODE PENELITIAN</a:t>
            </a:r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title" idx="2"/>
          </p:nvPr>
        </p:nvSpPr>
        <p:spPr>
          <a:xfrm flipH="1">
            <a:off x="5948218" y="99406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04" name="Google Shape;404;p6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374848" y="114300"/>
            <a:ext cx="2271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Langkah-Langkah Penelitian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FCE1A-84A8-2EB2-D679-C2948169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66" y="218954"/>
            <a:ext cx="3264068" cy="47055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HASIL &amp; PEMBAHASAN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/>
              <a:t>04</a:t>
            </a:r>
            <a:endParaRPr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6"/>
          <p:cNvSpPr txBox="1">
            <a:spLocks noGrp="1"/>
          </p:cNvSpPr>
          <p:nvPr>
            <p:ph type="ctrTitle"/>
          </p:nvPr>
        </p:nvSpPr>
        <p:spPr>
          <a:xfrm flipH="1">
            <a:off x="2283750" y="191525"/>
            <a:ext cx="45765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sz="3400"/>
              <a:t>DAFTAR PUSTAKA</a:t>
            </a:r>
            <a:endParaRPr sz="3400"/>
          </a:p>
        </p:txBody>
      </p:sp>
      <p:sp>
        <p:nvSpPr>
          <p:cNvPr id="428" name="Google Shape;428;p66"/>
          <p:cNvSpPr txBox="1"/>
          <p:nvPr/>
        </p:nvSpPr>
        <p:spPr>
          <a:xfrm>
            <a:off x="251500" y="838625"/>
            <a:ext cx="85587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d" sz="12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>
            <a:spLocks noGrp="1"/>
          </p:cNvSpPr>
          <p:nvPr>
            <p:ph type="ctrTitle"/>
          </p:nvPr>
        </p:nvSpPr>
        <p:spPr>
          <a:xfrm flipH="1">
            <a:off x="408510" y="206070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TERIMA KASIH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PENDAHULUAN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3" name="Google Shape;193;p3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Peningkatan Penetrasi Internet dan Munculnya Platform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Educational Technology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Edtech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di Indonesia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4294967295"/>
          </p:nvPr>
        </p:nvSpPr>
        <p:spPr>
          <a:xfrm>
            <a:off x="374848" y="81307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Sektor </a:t>
            </a:r>
            <a:r>
              <a:rPr lang="id" sz="15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 Indonesia masih dalam fase pertumbuhan.</a:t>
            </a: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85" y="1336665"/>
            <a:ext cx="6252480" cy="307885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 txBox="1"/>
          <p:nvPr/>
        </p:nvSpPr>
        <p:spPr>
          <a:xfrm>
            <a:off x="3275329" y="4462722"/>
            <a:ext cx="2467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(Sumber Data: World Bank Tahun 2020)</a:t>
            </a:r>
            <a:endParaRPr sz="1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Dua Perusahaan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yang Menonjol di Indonesia: Ruangguru &amp; Zenius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1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hal pertumbuhan pengguna aplikasi dan pengikut di media sosial Twitter.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3476246" y="4297728"/>
            <a:ext cx="219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(Sumber Data: Twitter Tahun 2021)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956" y="1487512"/>
            <a:ext cx="4874088" cy="2810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Durasi Pengamatan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 pergerakan </a:t>
            </a:r>
            <a:r>
              <a:rPr lang="id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trend</a:t>
            </a:r>
            <a:r>
              <a:rPr lang="id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berbanding lurus dengan kualitas karakteristik jaringan sosial yang terbentuk?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55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3773370" y="4418133"/>
            <a:ext cx="219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(Sumber Data: Twitter Tahun 2021)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146" y="1502952"/>
            <a:ext cx="6012324" cy="296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45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45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45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5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RUMUSAN MASALAH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" name="Google Shape;244;p45"/>
          <p:cNvSpPr/>
          <p:nvPr/>
        </p:nvSpPr>
        <p:spPr>
          <a:xfrm rot="5400000">
            <a:off x="1952550" y="847150"/>
            <a:ext cx="1590000" cy="26310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1"/>
          </p:nvPr>
        </p:nvSpPr>
        <p:spPr>
          <a:xfrm>
            <a:off x="1442192" y="1367650"/>
            <a:ext cx="2539858" cy="138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Bagaimana implementasi SNA 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karakteristik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? 	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4"/>
          </p:nvPr>
        </p:nvSpPr>
        <p:spPr>
          <a:xfrm>
            <a:off x="5068630" y="2247775"/>
            <a:ext cx="26289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Bagaimana implementasi SNA 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yang paling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key actor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) di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5"/>
          <p:cNvSpPr/>
          <p:nvPr/>
        </p:nvSpPr>
        <p:spPr>
          <a:xfrm>
            <a:off x="245981" y="3516648"/>
            <a:ext cx="3437738" cy="1325409"/>
          </a:xfrm>
          <a:prstGeom prst="roundRect">
            <a:avLst>
              <a:gd name="adj" fmla="val 16667"/>
            </a:avLst>
          </a:prstGeom>
          <a:solidFill>
            <a:srgbClr val="667E9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Batasan Masalah:</a:t>
            </a:r>
            <a:endParaRPr sz="1400" b="0" i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ata kunci: “zenius” dan “ruangguru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sejak 1 Juli </a:t>
            </a: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2021 </a:t>
            </a:r>
            <a:r>
              <a:rPr lang="en-US" sz="1400" b="0" i="0" u="none" strike="noStrike" cap="none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s.d.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4 Oktober 2021</a:t>
            </a:r>
            <a:endParaRPr sz="1400" b="0" i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sz="1400" b="0" i="0" u="none" strike="noStrike" cap="none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Jenis</a:t>
            </a:r>
            <a:r>
              <a:rPr lang="en-US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id" sz="1400" b="0" i="0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nteraksi </a:t>
            </a:r>
            <a:r>
              <a:rPr lang="id" sz="1400" b="0" i="1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reply</a:t>
            </a:r>
            <a:endParaRPr lang="en-US" sz="1400" b="0" i="1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Graf </a:t>
            </a:r>
            <a:r>
              <a:rPr lang="en-US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tak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berarah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i="1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undirected graph</a:t>
            </a:r>
            <a:r>
              <a:rPr lang="en-US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b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400"/>
              <a:buFont typeface="Calibri"/>
              <a:buAutoNum type="arabicPeriod"/>
            </a:pPr>
            <a:r>
              <a:rPr lang="en-US" sz="1400" b="0" u="none" strike="noStrike" cap="none" dirty="0" err="1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Metode</a:t>
            </a:r>
            <a:r>
              <a:rPr lang="en-US" sz="1400" b="0" i="1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d" sz="1400" b="0" i="1" u="none" strike="noStrike" cap="none" dirty="0">
                <a:solidFill>
                  <a:srgbClr val="E1E7EC"/>
                </a:solidFill>
                <a:latin typeface="Calibri"/>
                <a:ea typeface="Calibri"/>
                <a:cs typeface="Calibri"/>
                <a:sym typeface="Calibri"/>
              </a:rPr>
              <a:t>Scrapping</a:t>
            </a:r>
            <a:endParaRPr sz="1400" b="0" i="0" u="none" strike="noStrike" cap="none" dirty="0">
              <a:solidFill>
                <a:srgbClr val="E1E7E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46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46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46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TUJUAN PENELITIAN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6" name="Google Shape;256;p46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6"/>
          <p:cNvSpPr txBox="1">
            <a:spLocks noGrp="1"/>
          </p:cNvSpPr>
          <p:nvPr>
            <p:ph type="subTitle" idx="1"/>
          </p:nvPr>
        </p:nvSpPr>
        <p:spPr>
          <a:xfrm>
            <a:off x="1583596" y="1465225"/>
            <a:ext cx="23262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karakteristik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metrik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network properties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6"/>
          <p:cNvSpPr txBox="1">
            <a:spLocks noGrp="1"/>
          </p:cNvSpPr>
          <p:nvPr>
            <p:ph type="subTitle" idx="4"/>
          </p:nvPr>
        </p:nvSpPr>
        <p:spPr>
          <a:xfrm>
            <a:off x="5140173" y="2148175"/>
            <a:ext cx="2494369" cy="174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yang paling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(key actor)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metrik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centrality</a:t>
            </a:r>
            <a:endParaRPr sz="1500" i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47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47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47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7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MANFAAT PENELITIAN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7" name="Google Shape;267;p47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7"/>
          <p:cNvSpPr txBox="1">
            <a:spLocks noGrp="1"/>
          </p:cNvSpPr>
          <p:nvPr>
            <p:ph type="subTitle" idx="1"/>
          </p:nvPr>
        </p:nvSpPr>
        <p:spPr>
          <a:xfrm>
            <a:off x="1584450" y="1598650"/>
            <a:ext cx="23262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b="1" u="sng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Perusahaan:</a:t>
            </a:r>
            <a:endParaRPr sz="1500" b="1" u="sng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Memberikan saran atau rekomendasi untuk meningkatkan strategi pemasaran perusahan</a:t>
            </a:r>
            <a:endParaRPr sz="1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7"/>
          <p:cNvSpPr txBox="1">
            <a:spLocks noGrp="1"/>
          </p:cNvSpPr>
          <p:nvPr>
            <p:ph type="subTitle" idx="4"/>
          </p:nvPr>
        </p:nvSpPr>
        <p:spPr>
          <a:xfrm>
            <a:off x="5072900" y="2221975"/>
            <a:ext cx="2628900" cy="18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b="1" u="sng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Akademik &amp; Penelitian:</a:t>
            </a:r>
            <a:endParaRPr sz="1500" b="1" u="sng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Mengetahui dan memahami pendekatan SNA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struktur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suatu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terbentuk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interaksi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media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728</Words>
  <Application>Microsoft Office PowerPoint</Application>
  <PresentationFormat>On-screen Show (16:9)</PresentationFormat>
  <Paragraphs>95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Roboto Condensed</vt:lpstr>
      <vt:lpstr>Squada One</vt:lpstr>
      <vt:lpstr>Catamaran</vt:lpstr>
      <vt:lpstr>Arial</vt:lpstr>
      <vt:lpstr>Exo 2</vt:lpstr>
      <vt:lpstr>Roboto Condensed Light</vt:lpstr>
      <vt:lpstr>Calibri</vt:lpstr>
      <vt:lpstr>Fira Sans Extra Condensed Medium</vt:lpstr>
      <vt:lpstr>Simple Light</vt:lpstr>
      <vt:lpstr>Tech Newsletter by Slidesgo</vt:lpstr>
      <vt:lpstr>1_Tech Newsletter by Slidesgo</vt:lpstr>
      <vt:lpstr>ANALISIS INTERAKSI PENGGUNA TWITTER MENGENAI BISNIS EDUCATIONAL TECHNOLOGY MENGGUNAKAN PENDEKATAN SOCIAL NETWORK ANALYSIS (STUDI KASUS: RUANGGURU DAN ZENIUS)</vt:lpstr>
      <vt:lpstr>DAFTAR ISI</vt:lpstr>
      <vt:lpstr>PENDAHULUAN</vt:lpstr>
      <vt:lpstr>Peningkatan Penetrasi Internet dan Munculnya Platform Educational Technology (Edtech) di Indonesia</vt:lpstr>
      <vt:lpstr>Dua Perusahaan Edtech yang Menonjol di Indonesia: Ruangguru &amp; Zenius</vt:lpstr>
      <vt:lpstr>Durasi Pengamatan Data</vt:lpstr>
      <vt:lpstr>RUMUSAN MASALAH</vt:lpstr>
      <vt:lpstr>TUJUAN PENELITIAN</vt:lpstr>
      <vt:lpstr>MANFAAT PENELITIAN</vt:lpstr>
      <vt:lpstr>TINJAUAN PUSTAKA</vt:lpstr>
      <vt:lpstr>Penelitian Terdahulu</vt:lpstr>
      <vt:lpstr>Social Network Analysis (SNA)</vt:lpstr>
      <vt:lpstr>Metrik pada SNA</vt:lpstr>
      <vt:lpstr>Network Properties: Size &amp; Order</vt:lpstr>
      <vt:lpstr>Network Properties: Density</vt:lpstr>
      <vt:lpstr>Network Properties: Modularity</vt:lpstr>
      <vt:lpstr>Network Properties: Diameter</vt:lpstr>
      <vt:lpstr>Network Properties: Average Path Length</vt:lpstr>
      <vt:lpstr>PowerPoint Presentation</vt:lpstr>
      <vt:lpstr>Centrality: Degree</vt:lpstr>
      <vt:lpstr>Centrality: Betweenness</vt:lpstr>
      <vt:lpstr>Centrality: Closeness</vt:lpstr>
      <vt:lpstr>Centrality: Eigenvector</vt:lpstr>
      <vt:lpstr>Deskripsi Metrik Network Properties &amp; Centrality</vt:lpstr>
      <vt:lpstr>METODE PENELITIAN</vt:lpstr>
      <vt:lpstr>Langkah-Langkah Penelitian</vt:lpstr>
      <vt:lpstr>HASIL &amp; PEMBAHASAN</vt:lpstr>
      <vt:lpstr>DAFTAR PUSTAKA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INTERAKSI PENGGUNA TWITTER MENGENAI BISNIS EDUCATIONAL TECHNOLOGY MENGGUNAKAN PENDEKATAN SOCIAL NETWORK ANALYSIS (STUDI KASUS: RUANGGURU DAN ZENIUS)</dc:title>
  <cp:lastModifiedBy>Adrian Maulana Muhammad</cp:lastModifiedBy>
  <cp:revision>53</cp:revision>
  <dcterms:modified xsi:type="dcterms:W3CDTF">2022-06-13T08:59:08Z</dcterms:modified>
</cp:coreProperties>
</file>